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5B106E36-FD25-4E2D-B0AA-010F637433A0}" type="datetimeFigureOut">
              <a:rPr lang="ru-RU" smtClean="0"/>
              <a:pPr/>
              <a:t>07.04.2023</a:t>
            </a:fld>
            <a:endParaRPr lang="ru-RU" dirty="0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8" name="Равнобедренный треугольник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07.04.2023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07.04.2023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07.04.2023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Содержимое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07.04.2023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8" name="Прямая соединительная линия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9" name="Прямая соединительная линия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0" name="Равнобедренный треугольник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2976" y="4071942"/>
            <a:ext cx="7072362" cy="928694"/>
          </a:xfrm>
          <a:solidFill>
            <a:schemeClr val="accent2">
              <a:lumMod val="75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Мультипликационные фильмы как средство воспитания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1026" name="Picture 2" descr="https://avatars.mds.yandex.net/get-zen_doc/1567436/pub_5d8a44aa97b5d400b2840ac2_5d8a44d48f011100adda9f5b/scale_12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4876" y="285728"/>
            <a:ext cx="4000528" cy="3214710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</p:pic>
      <p:pic>
        <p:nvPicPr>
          <p:cNvPr id="1028" name="Picture 4" descr="https://avatars.mds.yandex.net/get-pdb/1774862/ea486c1b-b029-41a6-9dea-49aee69fb7cb/s120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285728"/>
            <a:ext cx="4143404" cy="3211137"/>
          </a:xfrm>
          <a:prstGeom prst="rect">
            <a:avLst/>
          </a:prstGeom>
          <a:noFill/>
          <a:ln w="38100">
            <a:solidFill>
              <a:srgbClr val="0070C0"/>
            </a:solidFill>
            <a:prstDash val="solid"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7158" y="1214422"/>
            <a:ext cx="8358246" cy="36933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 </a:t>
            </a:r>
            <a:r>
              <a:rPr lang="ru-RU" dirty="0" smtClean="0">
                <a:latin typeface="Cambria" pitchFamily="18" charset="0"/>
                <a:ea typeface="Cambria" pitchFamily="18" charset="0"/>
              </a:rPr>
              <a:t>Ребенок боится темноты, собак… - мультик «Ахи-страхи».</a:t>
            </a:r>
            <a:endParaRPr lang="ru-RU" dirty="0">
              <a:latin typeface="Cambria" pitchFamily="18" charset="0"/>
              <a:ea typeface="Cambria" pitchFamily="18" charset="0"/>
            </a:endParaRPr>
          </a:p>
        </p:txBody>
      </p:sp>
      <p:pic>
        <p:nvPicPr>
          <p:cNvPr id="22530" name="Picture 2" descr="https://avatars.mds.yandex.net/get-pdb/1936581/b14035d8-b90d-4187-9b9a-3d4ed30e049e/s12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1643050"/>
            <a:ext cx="7143800" cy="481448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00034" y="1285860"/>
            <a:ext cx="8215370" cy="36933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 </a:t>
            </a:r>
            <a:r>
              <a:rPr lang="ru-RU" dirty="0" smtClean="0">
                <a:latin typeface="Cambria" pitchFamily="18" charset="0"/>
                <a:ea typeface="Cambria" pitchFamily="18" charset="0"/>
              </a:rPr>
              <a:t>Ребенок ленится – «Сказка про лень» (1976 г.)</a:t>
            </a:r>
            <a:endParaRPr lang="ru-RU" dirty="0">
              <a:latin typeface="Cambria" pitchFamily="18" charset="0"/>
              <a:ea typeface="Cambria" pitchFamily="18" charset="0"/>
            </a:endParaRPr>
          </a:p>
        </p:txBody>
      </p:sp>
      <p:pic>
        <p:nvPicPr>
          <p:cNvPr id="23554" name="Picture 2" descr="https://www.comboplayer.ru/static/video_images/657/469/657469bd9c0c80e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1785926"/>
            <a:ext cx="6643734" cy="45720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28596" y="1214422"/>
            <a:ext cx="8286808" cy="36933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Ребенок не умеет дружить – «Мой друг зонтик» (1982 г.)</a:t>
            </a:r>
            <a:endParaRPr lang="ru-RU" dirty="0"/>
          </a:p>
        </p:txBody>
      </p:sp>
      <p:pic>
        <p:nvPicPr>
          <p:cNvPr id="24578" name="Picture 2" descr="https://www.shortcut.lv/media/movies/18768/8b0ab89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356" y="1643050"/>
            <a:ext cx="5429288" cy="49965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28596" y="1214422"/>
            <a:ext cx="8215370" cy="646331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Ребенок жадничает – мультик «Два жадных медвежонка», снятый по венгерской народной сказке.</a:t>
            </a:r>
            <a:endParaRPr lang="ru-RU" dirty="0"/>
          </a:p>
        </p:txBody>
      </p:sp>
      <p:pic>
        <p:nvPicPr>
          <p:cNvPr id="25602" name="Picture 2" descr="http://zabavnik.club/wp-content/uploads/25-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2000240"/>
            <a:ext cx="5500726" cy="41719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28596" y="1285860"/>
            <a:ext cx="8286808" cy="36933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 Ребенок обманывает – «Замок лгунов» (1983 г.)</a:t>
            </a:r>
            <a:endParaRPr lang="ru-RU" dirty="0"/>
          </a:p>
        </p:txBody>
      </p:sp>
      <p:pic>
        <p:nvPicPr>
          <p:cNvPr id="26626" name="Picture 2" descr="http://rech-deti.ru/upload/iblock/1ef/1efe94b26325e4a9ef88c8fd2493f99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714488"/>
            <a:ext cx="8286808" cy="44291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28596" y="1285861"/>
            <a:ext cx="8215370" cy="646331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Ребенок говорит маме: «Я тебя не люблю» - мультик «Мама для мамонтенка» (1981 г.)</a:t>
            </a:r>
            <a:endParaRPr lang="ru-RU" dirty="0"/>
          </a:p>
        </p:txBody>
      </p:sp>
      <p:pic>
        <p:nvPicPr>
          <p:cNvPr id="27650" name="Picture 2" descr="https://im0-tub-ru.yandex.net/i?id=6a392bbd3a81f437444ad0da5b305537-l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2000240"/>
            <a:ext cx="7572428" cy="41434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66726"/>
          </a:xfrm>
          <a:solidFill>
            <a:schemeClr val="bg2">
              <a:lumMod val="75000"/>
            </a:schemeClr>
          </a:solidFill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1800" dirty="0" smtClean="0"/>
              <a:t>Ребенок не хочет учиться – «Наш друг </a:t>
            </a:r>
            <a:r>
              <a:rPr lang="ru-RU" sz="1800" dirty="0" err="1" smtClean="0"/>
              <a:t>ПишиЧитай</a:t>
            </a:r>
            <a:r>
              <a:rPr lang="ru-RU" sz="1800" dirty="0" smtClean="0"/>
              <a:t>» (1978 г.)</a:t>
            </a:r>
            <a:endParaRPr lang="ru-RU" sz="1800" dirty="0"/>
          </a:p>
        </p:txBody>
      </p:sp>
      <p:pic>
        <p:nvPicPr>
          <p:cNvPr id="28674" name="Picture 2" descr="https://im0-tub-ru.yandex.net/i?id=d6ba0324d9ad74028c676168623ef254-l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1857364"/>
            <a:ext cx="7429552" cy="45815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4282" y="1285861"/>
            <a:ext cx="8715436" cy="36933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Ребенок хвастается – мультик «Лягушка-путешественница» (1965 г.)</a:t>
            </a:r>
            <a:endParaRPr lang="ru-RU" dirty="0"/>
          </a:p>
        </p:txBody>
      </p:sp>
      <p:pic>
        <p:nvPicPr>
          <p:cNvPr id="29698" name="Picture 2" descr="https://img.gazeta.ru/files3/129/10730129/upload-04-pic905-895x505-1319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714488"/>
            <a:ext cx="8524875" cy="48101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142852"/>
            <a:ext cx="8043890" cy="714380"/>
          </a:xfrm>
          <a:solidFill>
            <a:schemeClr val="bg2">
              <a:lumMod val="75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Мультфильмы, которые учат доброте </a:t>
            </a:r>
            <a:endParaRPr lang="ru-RU" dirty="0"/>
          </a:p>
        </p:txBody>
      </p:sp>
      <p:pic>
        <p:nvPicPr>
          <p:cNvPr id="30728" name="Picture 8" descr="https://s.44.ua/section/afisha_event/upload/pers/22/img/afisha/000/000/062/3b914a64-f42d-4f07-ba6b-52fc6906d66a_5b86bbe786e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1357298"/>
            <a:ext cx="2008108" cy="2714644"/>
          </a:xfrm>
          <a:prstGeom prst="rect">
            <a:avLst/>
          </a:prstGeom>
          <a:noFill/>
        </p:spPr>
      </p:pic>
      <p:pic>
        <p:nvPicPr>
          <p:cNvPr id="30730" name="Picture 10" descr="https://avatars.mds.yandex.net/get-pdb/481001/08c64bb8-28ec-489f-820c-b37f00dcc449/s1200?webp=fals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28992" y="1285860"/>
            <a:ext cx="2151284" cy="2786082"/>
          </a:xfrm>
          <a:prstGeom prst="rect">
            <a:avLst/>
          </a:prstGeom>
          <a:noFill/>
        </p:spPr>
      </p:pic>
      <p:pic>
        <p:nvPicPr>
          <p:cNvPr id="30732" name="Picture 12" descr="https://avatars.mds.yandex.net/get-pdb/964669/d46b07f3-936f-4a6d-887f-718f48f59122/s1200?webp=fals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4143380"/>
            <a:ext cx="4286280" cy="2286016"/>
          </a:xfrm>
          <a:prstGeom prst="rect">
            <a:avLst/>
          </a:prstGeom>
          <a:noFill/>
        </p:spPr>
      </p:pic>
      <p:pic>
        <p:nvPicPr>
          <p:cNvPr id="30734" name="Picture 14" descr="https://avatars.mds.yandex.net/get-pdb/963327/05f7747e-7154-43e5-9f8d-7532bf554025/s600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00760" y="1285860"/>
            <a:ext cx="2214578" cy="2798443"/>
          </a:xfrm>
          <a:prstGeom prst="rect">
            <a:avLst/>
          </a:prstGeom>
          <a:noFill/>
        </p:spPr>
      </p:pic>
      <p:pic>
        <p:nvPicPr>
          <p:cNvPr id="30736" name="Picture 16" descr="https://pbs.twimg.com/media/DxDtAx2UYAERDCD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857752" y="4214818"/>
            <a:ext cx="3786214" cy="2214578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1000100" y="6429396"/>
            <a:ext cx="75724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«</a:t>
            </a:r>
            <a:r>
              <a:rPr lang="ru-RU" dirty="0" err="1" smtClean="0"/>
              <a:t>Бэмби</a:t>
            </a:r>
            <a:r>
              <a:rPr lang="ru-RU" dirty="0" smtClean="0"/>
              <a:t>»                                                                             «Горбун из </a:t>
            </a:r>
            <a:r>
              <a:rPr lang="ru-RU" dirty="0" err="1" smtClean="0"/>
              <a:t>Нотр</a:t>
            </a:r>
            <a:r>
              <a:rPr lang="ru-RU" dirty="0" smtClean="0"/>
              <a:t>-Дама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357158" y="857232"/>
            <a:ext cx="81439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          «Золушка»                                     «</a:t>
            </a:r>
            <a:r>
              <a:rPr lang="ru-RU" dirty="0" err="1" smtClean="0"/>
              <a:t>Балто</a:t>
            </a:r>
            <a:r>
              <a:rPr lang="ru-RU" dirty="0" smtClean="0"/>
              <a:t>»                 «Красавица и чудовище»        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75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Мультфильмы, которые помогают преодолевать трудности</a:t>
            </a:r>
            <a:endParaRPr lang="ru-RU" dirty="0"/>
          </a:p>
        </p:txBody>
      </p:sp>
      <p:pic>
        <p:nvPicPr>
          <p:cNvPr id="31746" name="Picture 2" descr="https://avatars.mds.yandex.net/get-zen_doc/1790220/pub_5cce58857e88ed00b4f11b76_5cd02720e22eaf00b3276d78/scale_12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785926"/>
            <a:ext cx="3000396" cy="2286016"/>
          </a:xfrm>
          <a:prstGeom prst="rect">
            <a:avLst/>
          </a:prstGeom>
          <a:noFill/>
        </p:spPr>
      </p:pic>
      <p:pic>
        <p:nvPicPr>
          <p:cNvPr id="31750" name="Picture 6" descr="https://im0-tub-ru.yandex.net/i?id=2f5adfb36d041336120a73b79d738832-l&amp;n=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28992" y="1785926"/>
            <a:ext cx="2428892" cy="2342943"/>
          </a:xfrm>
          <a:prstGeom prst="rect">
            <a:avLst/>
          </a:prstGeom>
          <a:noFill/>
        </p:spPr>
      </p:pic>
      <p:pic>
        <p:nvPicPr>
          <p:cNvPr id="31752" name="Picture 8" descr="https://www.culture.ru/storage/images/8176c31ac62464b7abae651764dff3fe/65fc218887baf2671a43b700920b933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2844" y="4500570"/>
            <a:ext cx="4286280" cy="2143140"/>
          </a:xfrm>
          <a:prstGeom prst="rect">
            <a:avLst/>
          </a:prstGeom>
          <a:noFill/>
        </p:spPr>
      </p:pic>
      <p:pic>
        <p:nvPicPr>
          <p:cNvPr id="31754" name="Picture 10" descr="https://look.com.ua/pic/201406/1024x600/look.com.ua-105256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72000" y="4500570"/>
            <a:ext cx="4357718" cy="214314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142844" y="1285860"/>
            <a:ext cx="87868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«Принцесса и лягушка»                      «В поисках немо»                      «Принцесса-лебедь»</a:t>
            </a:r>
            <a:endParaRPr lang="ru-RU" dirty="0"/>
          </a:p>
        </p:txBody>
      </p:sp>
      <p:pic>
        <p:nvPicPr>
          <p:cNvPr id="31756" name="Picture 12" descr="https://avatars.mds.yandex.net/get-zen_doc/162989/pub_5d39828e6c300400ae0303c2_5d3982fa43863f00b6fa569f/scale_120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00760" y="1785926"/>
            <a:ext cx="3000396" cy="2357454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285720" y="4143380"/>
            <a:ext cx="8858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      «Братец медвежонок»                                                          «Вверх»      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1857388"/>
          </a:xfrm>
          <a:solidFill>
            <a:schemeClr val="bg2">
              <a:lumMod val="75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ru-RU" sz="2400" b="1" dirty="0" smtClean="0"/>
              <a:t>О хороших мультфильмах и о том, как их определить.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>
                <a:solidFill>
                  <a:srgbClr val="002060"/>
                </a:solidFill>
              </a:rPr>
              <a:t>Как понять, что мультфильм хороший? Что он будет воспитывать только хорошие качества в ребенке, не сделает его злым, агрессивным, тревожным?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42844" y="1928802"/>
            <a:ext cx="8358246" cy="4357718"/>
          </a:xfrm>
        </p:spPr>
        <p:txBody>
          <a:bodyPr>
            <a:normAutofit lnSpcReduction="10000"/>
          </a:bodyPr>
          <a:lstStyle/>
          <a:p>
            <a:r>
              <a:rPr lang="ru-RU" sz="2000" dirty="0" smtClean="0"/>
              <a:t>Вот что нужно делать:</a:t>
            </a:r>
          </a:p>
          <a:p>
            <a:endParaRPr lang="ru-RU" sz="2000" dirty="0" smtClean="0"/>
          </a:p>
          <a:p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 smtClean="0"/>
          </a:p>
          <a:p>
            <a:pPr>
              <a:buNone/>
            </a:pPr>
            <a:endParaRPr lang="ru-RU" sz="2000" dirty="0" smtClean="0"/>
          </a:p>
          <a:p>
            <a:pPr indent="0">
              <a:buNone/>
            </a:pPr>
            <a:r>
              <a:rPr lang="ru-RU" sz="2000" dirty="0" smtClean="0">
                <a:latin typeface="Cambria" pitchFamily="18" charset="0"/>
                <a:ea typeface="Cambria" pitchFamily="18" charset="0"/>
              </a:rPr>
              <a:t> Это главное и непременное правило, которое не так-то просто выполнить.</a:t>
            </a:r>
            <a:br>
              <a:rPr lang="ru-RU" sz="2000" dirty="0" smtClean="0">
                <a:latin typeface="Cambria" pitchFamily="18" charset="0"/>
                <a:ea typeface="Cambria" pitchFamily="18" charset="0"/>
              </a:rPr>
            </a:br>
            <a:r>
              <a:rPr lang="ru-RU" sz="2000" dirty="0" smtClean="0">
                <a:latin typeface="Cambria" pitchFamily="18" charset="0"/>
                <a:ea typeface="Cambria" pitchFamily="18" charset="0"/>
              </a:rPr>
              <a:t>Когда вы будете смотреть мультфильмы, обратите внимание:</a:t>
            </a:r>
            <a:br>
              <a:rPr lang="ru-RU" sz="2000" dirty="0" smtClean="0">
                <a:latin typeface="Cambria" pitchFamily="18" charset="0"/>
                <a:ea typeface="Cambria" pitchFamily="18" charset="0"/>
              </a:rPr>
            </a:br>
            <a:r>
              <a:rPr lang="ru-RU" sz="2000" dirty="0" smtClean="0">
                <a:latin typeface="Cambria" pitchFamily="18" charset="0"/>
                <a:ea typeface="Cambria" pitchFamily="18" charset="0"/>
              </a:rPr>
              <a:t>- не слишком ли агрессивны герои мультфильма;</a:t>
            </a:r>
            <a:br>
              <a:rPr lang="ru-RU" sz="2000" dirty="0" smtClean="0">
                <a:latin typeface="Cambria" pitchFamily="18" charset="0"/>
                <a:ea typeface="Cambria" pitchFamily="18" charset="0"/>
              </a:rPr>
            </a:br>
            <a:r>
              <a:rPr lang="ru-RU" sz="2000" dirty="0" smtClean="0">
                <a:latin typeface="Cambria" pitchFamily="18" charset="0"/>
                <a:ea typeface="Cambria" pitchFamily="18" charset="0"/>
              </a:rPr>
              <a:t>- есть ли в нем моменты, которые могут напугать ребенка;</a:t>
            </a:r>
            <a:br>
              <a:rPr lang="ru-RU" sz="2000" dirty="0" smtClean="0">
                <a:latin typeface="Cambria" pitchFamily="18" charset="0"/>
                <a:ea typeface="Cambria" pitchFamily="18" charset="0"/>
              </a:rPr>
            </a:br>
            <a:r>
              <a:rPr lang="ru-RU" sz="2000" dirty="0" smtClean="0">
                <a:latin typeface="Cambria" pitchFamily="18" charset="0"/>
                <a:ea typeface="Cambria" pitchFamily="18" charset="0"/>
              </a:rPr>
              <a:t>- не слишком ли длинный мультфильм по времени;</a:t>
            </a:r>
            <a:br>
              <a:rPr lang="ru-RU" sz="2000" dirty="0" smtClean="0">
                <a:latin typeface="Cambria" pitchFamily="18" charset="0"/>
                <a:ea typeface="Cambria" pitchFamily="18" charset="0"/>
              </a:rPr>
            </a:br>
            <a:r>
              <a:rPr lang="ru-RU" sz="2000" dirty="0" smtClean="0">
                <a:latin typeface="Cambria" pitchFamily="18" charset="0"/>
                <a:ea typeface="Cambria" pitchFamily="18" charset="0"/>
              </a:rPr>
              <a:t>- какие выводы может сделать ребенок, посмотрев мультфильм.</a:t>
            </a:r>
            <a:br>
              <a:rPr lang="ru-RU" sz="2000" dirty="0" smtClean="0">
                <a:latin typeface="Cambria" pitchFamily="18" charset="0"/>
                <a:ea typeface="Cambria" pitchFamily="18" charset="0"/>
              </a:rPr>
            </a:br>
            <a:endParaRPr lang="ru-RU" sz="2000" dirty="0">
              <a:latin typeface="Cambria" pitchFamily="18" charset="0"/>
              <a:ea typeface="Cambria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00364" y="2428868"/>
            <a:ext cx="2786082" cy="10715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Правило №1. </a:t>
            </a:r>
          </a:p>
          <a:p>
            <a:pPr algn="ctr"/>
            <a:r>
              <a:rPr lang="ru-RU" b="1" dirty="0" smtClean="0"/>
              <a:t>Посмотрите мультфильм сами.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</p:txBody>
      </p:sp>
      <p:sp>
        <p:nvSpPr>
          <p:cNvPr id="14338" name="AutoShape 2" descr="https://primamedia.gcdn.co/f/big/1953/1952864.jpg?0c605c8d028a25f04dadc969bbb0c239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340" name="AutoShape 4" descr="https://primamedia.gcdn.co/f/big/1953/1952864.jpg?0c605c8d028a25f04dadc969bbb0c239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4342" name="Picture 6" descr="https://nsk.kassy.ru/media/fb/fb9356434e574b8aebc406b8d0d05d64-16316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2214554"/>
            <a:ext cx="1785950" cy="1428760"/>
          </a:xfrm>
          <a:prstGeom prst="rect">
            <a:avLst/>
          </a:prstGeom>
          <a:noFill/>
        </p:spPr>
      </p:pic>
      <p:pic>
        <p:nvPicPr>
          <p:cNvPr id="14344" name="Picture 8" descr="https://avatars.mds.yandex.net/get-pdb/1211668/cabf30b4-3b66-4b35-ae9d-4d3026842284/s1200?webp=fals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71335" y="2285992"/>
            <a:ext cx="3072665" cy="1441592"/>
          </a:xfrm>
          <a:prstGeom prst="rect">
            <a:avLst/>
          </a:prstGeom>
          <a:noFill/>
        </p:spPr>
      </p:pic>
      <p:pic>
        <p:nvPicPr>
          <p:cNvPr id="14348" name="Picture 12" descr="https://avatars.mds.yandex.net/get-pdb/1245924/6549b02e-b7e2-42f5-8af6-59845d3c0c88/s1200?webp=fals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6643669" y="5612300"/>
            <a:ext cx="2500331" cy="1245700"/>
          </a:xfrm>
          <a:prstGeom prst="rect">
            <a:avLst/>
          </a:prstGeom>
          <a:noFill/>
        </p:spPr>
      </p:pic>
      <p:pic>
        <p:nvPicPr>
          <p:cNvPr id="14350" name="Picture 14" descr="https://www.1zoom.ru/big2/76/77503-Pchelkamia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15272" y="4000504"/>
            <a:ext cx="1285884" cy="121442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1.1zoom.me/b5050/35/132461-frederika_1400x10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2143116"/>
            <a:ext cx="2500330" cy="1875248"/>
          </a:xfrm>
          <a:prstGeom prst="rect">
            <a:avLst/>
          </a:prstGeom>
          <a:solidFill>
            <a:srgbClr val="0070C0"/>
          </a:solidFill>
          <a:ln w="38100">
            <a:solidFill>
              <a:srgbClr val="0070C0"/>
            </a:solidFill>
          </a:ln>
        </p:spPr>
      </p:pic>
      <p:pic>
        <p:nvPicPr>
          <p:cNvPr id="1028" name="Picture 4" descr="https://kuda-mo.ru/uploads/cef0085cc920e58c1648fc8e3816603f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488" y="1857364"/>
            <a:ext cx="3286148" cy="2190765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</p:pic>
      <p:pic>
        <p:nvPicPr>
          <p:cNvPr id="1032" name="Picture 8" descr="https://www.desicomments.com/wp-content/uploads/Gummi-Bear-In-Happy-Mood-With-His-Family-DC6141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6215074" y="2143116"/>
            <a:ext cx="2714644" cy="1857388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</p:pic>
      <p:sp>
        <p:nvSpPr>
          <p:cNvPr id="8" name="Прямоугольник 7"/>
          <p:cNvSpPr/>
          <p:nvPr/>
        </p:nvSpPr>
        <p:spPr>
          <a:xfrm>
            <a:off x="428596" y="142852"/>
            <a:ext cx="8286808" cy="1643074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274320" algn="ctr"/>
            <a:r>
              <a:rPr lang="ru-RU" sz="2000" dirty="0" smtClean="0">
                <a:solidFill>
                  <a:schemeClr val="tx1"/>
                </a:solidFill>
                <a:latin typeface="+mj-lt"/>
              </a:rPr>
              <a:t>Если есть желание сделать ребенка лучше, добрее, умнее и счастливее, создавайте подборку мультфильмов и фильмов для ребенка, устраивайте совместные просмотры, но не заменяйте общение с ребенком телевизором, и в вашей семье все будет в порядке.</a:t>
            </a:r>
            <a:endParaRPr lang="ru-RU" sz="2000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1034" name="Picture 10" descr="https://simkl.in/fanart/66/66024462306195ab_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282" y="4214818"/>
            <a:ext cx="4318029" cy="2428893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</p:pic>
      <p:pic>
        <p:nvPicPr>
          <p:cNvPr id="1036" name="Picture 12" descr="https://www.culture.ru/storage/images/17fd9ba740c5adcf6a5ba8aacdc50c3f/242bb491a8ffd618719fed49d6c19664.jpe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14876" y="4214818"/>
            <a:ext cx="4143404" cy="2500330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714488"/>
            <a:ext cx="8229600" cy="4442472"/>
          </a:xfrm>
        </p:spPr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sz="2000" dirty="0" smtClean="0"/>
          </a:p>
          <a:p>
            <a:endParaRPr lang="ru-RU" sz="2000" dirty="0" smtClean="0"/>
          </a:p>
          <a:p>
            <a:pPr marL="0" indent="274320">
              <a:spcBef>
                <a:spcPts val="0"/>
              </a:spcBef>
            </a:pPr>
            <a:r>
              <a:rPr lang="ru-RU" sz="2000" dirty="0" smtClean="0">
                <a:latin typeface="Cambria" pitchFamily="18" charset="0"/>
                <a:ea typeface="Cambria" pitchFamily="18" charset="0"/>
              </a:rPr>
              <a:t>Прислушивайтесь к своей родительской интуиции. Если она вам подсказывает, что мультфильм хороший, добрый, качественно сделанный и вам он, к тому же, понравился, тогда можете показать его ребенку.</a:t>
            </a:r>
            <a:endParaRPr lang="ru-RU" sz="2000" dirty="0">
              <a:latin typeface="Cambria" pitchFamily="18" charset="0"/>
              <a:ea typeface="Cambria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928926" y="1785926"/>
            <a:ext cx="3143272" cy="11430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/>
          </a:p>
          <a:p>
            <a:pPr algn="ctr"/>
            <a:r>
              <a:rPr lang="ru-RU" b="1" dirty="0" smtClean="0"/>
              <a:t>Правило №2.</a:t>
            </a:r>
          </a:p>
          <a:p>
            <a:pPr algn="ctr"/>
            <a:r>
              <a:rPr lang="ru-RU" b="1" dirty="0" smtClean="0"/>
              <a:t> Долой телевизор без контроля.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28596" y="142852"/>
            <a:ext cx="8286808" cy="156966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Cambria" pitchFamily="18" charset="0"/>
                <a:ea typeface="Cambria" pitchFamily="18" charset="0"/>
              </a:rPr>
              <a:t>На киностудии работают не только художники, дизайнеры, программисты, но и детские психологи. Именно они и подсказывают, как сделать так, чтобы дети не отрывались от </a:t>
            </a:r>
            <a:r>
              <a:rPr lang="ru-RU" sz="2400" dirty="0" err="1" smtClean="0">
                <a:latin typeface="Cambria" pitchFamily="18" charset="0"/>
                <a:ea typeface="Cambria" pitchFamily="18" charset="0"/>
              </a:rPr>
              <a:t>голубых</a:t>
            </a:r>
            <a:r>
              <a:rPr lang="ru-RU" sz="2400" dirty="0" smtClean="0">
                <a:latin typeface="Cambria" pitchFamily="18" charset="0"/>
                <a:ea typeface="Cambria" pitchFamily="18" charset="0"/>
              </a:rPr>
              <a:t> экранов. </a:t>
            </a:r>
            <a:endParaRPr lang="ru-RU" sz="2400" dirty="0">
              <a:latin typeface="Cambria" pitchFamily="18" charset="0"/>
              <a:ea typeface="Cambria" pitchFamily="18" charset="0"/>
            </a:endParaRPr>
          </a:p>
        </p:txBody>
      </p:sp>
      <p:pic>
        <p:nvPicPr>
          <p:cNvPr id="15366" name="Picture 6" descr="http://detkimoi.ru/wp-content/uploads/2016/11/monke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3000372"/>
            <a:ext cx="2286016" cy="1631913"/>
          </a:xfrm>
          <a:prstGeom prst="rect">
            <a:avLst/>
          </a:prstGeom>
          <a:noFill/>
        </p:spPr>
      </p:pic>
      <p:pic>
        <p:nvPicPr>
          <p:cNvPr id="15368" name="Picture 8" descr="https://avatars.mds.yandex.net/get-zen_doc/1780598/pub_5e1c6d3616ef9000add97927_5e1c72642fda8600b1857d0c/scale_12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14678" y="3000373"/>
            <a:ext cx="2232101" cy="1643074"/>
          </a:xfrm>
          <a:prstGeom prst="rect">
            <a:avLst/>
          </a:prstGeom>
          <a:noFill/>
        </p:spPr>
      </p:pic>
      <p:pic>
        <p:nvPicPr>
          <p:cNvPr id="15370" name="Picture 10" descr="https://cs9.pikabu.ru/post_img/2019/02/15/5/og_og_155021171526074798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72132" y="3000372"/>
            <a:ext cx="2881702" cy="164307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3929066"/>
            <a:ext cx="8229600" cy="2714644"/>
          </a:xfrm>
        </p:spPr>
        <p:txBody>
          <a:bodyPr>
            <a:normAutofit fontScale="55000" lnSpcReduction="20000"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 marL="0" indent="27432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/>
              <a:t>       </a:t>
            </a:r>
            <a:r>
              <a:rPr lang="ru-RU" dirty="0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Если ребенку нет и 3-х лет</a:t>
            </a:r>
            <a:r>
              <a:rPr lang="ru-RU" dirty="0" smtClean="0">
                <a:latin typeface="Cambria" pitchFamily="18" charset="0"/>
                <a:ea typeface="Cambria" pitchFamily="18" charset="0"/>
              </a:rPr>
              <a:t>, то тогда телевизор не должен присутствовать в доме даже фоном до тех пор, пока вы не уложите ребенка спать. Ведь время до наступления 3-х летнего возраста – это время постижения окружающего мира, и он должен быть максимально естественным.</a:t>
            </a:r>
            <a:br>
              <a:rPr lang="ru-RU" dirty="0" smtClean="0">
                <a:latin typeface="Cambria" pitchFamily="18" charset="0"/>
                <a:ea typeface="Cambria" pitchFamily="18" charset="0"/>
              </a:rPr>
            </a:br>
            <a:r>
              <a:rPr lang="ru-RU" dirty="0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От 3-х до 5 лет </a:t>
            </a:r>
            <a:r>
              <a:rPr lang="ru-RU" dirty="0" smtClean="0">
                <a:latin typeface="Cambria" pitchFamily="18" charset="0"/>
                <a:ea typeface="Cambria" pitchFamily="18" charset="0"/>
              </a:rPr>
              <a:t>время просмотра качественных мультфильмов или детских телепередач не должно превышать 20 – 30 минут в зависимости от особенностей вашего ребенка. То есть, если малыш слишком подвижный, возбудимый, время просмотра должно быть как можно меньше.</a:t>
            </a:r>
            <a:br>
              <a:rPr lang="ru-RU" dirty="0" smtClean="0">
                <a:latin typeface="Cambria" pitchFamily="18" charset="0"/>
                <a:ea typeface="Cambria" pitchFamily="18" charset="0"/>
              </a:rPr>
            </a:br>
            <a:endParaRPr lang="ru-RU" dirty="0">
              <a:latin typeface="Cambria" pitchFamily="18" charset="0"/>
              <a:ea typeface="Cambria" pitchFamily="18" charset="0"/>
            </a:endParaRPr>
          </a:p>
        </p:txBody>
      </p:sp>
      <p:pic>
        <p:nvPicPr>
          <p:cNvPr id="4" name="Picture 2" descr="https://avatars.mds.yandex.net/get-pdb/1942510/5ff49508-1bad-483d-8e19-20ff5b0e0384/s1200?webp=fal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86512" y="2357430"/>
            <a:ext cx="2084352" cy="1928826"/>
          </a:xfrm>
          <a:prstGeom prst="rect">
            <a:avLst/>
          </a:prstGeom>
          <a:noFill/>
        </p:spPr>
      </p:pic>
      <p:pic>
        <p:nvPicPr>
          <p:cNvPr id="5" name="Picture 4" descr="https://i1.wp.com/gudkovsa.net/wp-content/uploads/2014/12/rabbit-hole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2357430"/>
            <a:ext cx="5715000" cy="1928826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928926" y="1071546"/>
            <a:ext cx="3214710" cy="12144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Правило №3. </a:t>
            </a:r>
          </a:p>
          <a:p>
            <a:pPr algn="ctr"/>
            <a:r>
              <a:rPr lang="ru-RU" b="1" dirty="0" smtClean="0"/>
              <a:t>Ограничьте время просмотра телевизора.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57158" y="142853"/>
            <a:ext cx="8501122" cy="646331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Cambria" pitchFamily="18" charset="0"/>
                <a:ea typeface="Cambria" pitchFamily="18" charset="0"/>
              </a:rPr>
              <a:t>А сколько времени ребенок может посвятить своему любимому занятию – просмотру мультфильмов?</a:t>
            </a:r>
            <a:endParaRPr lang="ru-RU" dirty="0">
              <a:latin typeface="Cambria" pitchFamily="18" charset="0"/>
              <a:ea typeface="Cambr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642918"/>
            <a:ext cx="8229600" cy="5514042"/>
          </a:xfrm>
        </p:spPr>
        <p:txBody>
          <a:bodyPr>
            <a:normAutofit/>
          </a:bodyPr>
          <a:lstStyle/>
          <a:p>
            <a:pPr>
              <a:buNone/>
            </a:pPr>
            <a:endParaRPr lang="ru-RU" sz="2000" dirty="0" smtClean="0">
              <a:latin typeface="Cambria" pitchFamily="18" charset="0"/>
              <a:ea typeface="Cambria" pitchFamily="18" charset="0"/>
            </a:endParaRPr>
          </a:p>
          <a:p>
            <a:pPr marL="0" indent="274320">
              <a:spcBef>
                <a:spcPts val="0"/>
              </a:spcBef>
              <a:buNone/>
            </a:pPr>
            <a:r>
              <a:rPr lang="ru-RU" sz="1600" dirty="0" smtClean="0">
                <a:latin typeface="Cambria" pitchFamily="18" charset="0"/>
                <a:ea typeface="Cambria" pitchFamily="18" charset="0"/>
              </a:rPr>
              <a:t>     </a:t>
            </a:r>
          </a:p>
          <a:p>
            <a:pPr marL="0" indent="274320">
              <a:spcBef>
                <a:spcPts val="0"/>
              </a:spcBef>
              <a:buNone/>
            </a:pPr>
            <a:r>
              <a:rPr lang="ru-RU" sz="1600" dirty="0" smtClean="0">
                <a:latin typeface="Cambria" pitchFamily="18" charset="0"/>
                <a:ea typeface="Cambria" pitchFamily="18" charset="0"/>
              </a:rPr>
              <a:t>Когда вы будете смотреть мультфильм, обратите внимание на то, детям какого возраста адресован этот мультик. Ведь у каждого мультфильма есть своя возрастная аудитория. И ребенку 3-х лет будет очень страшно, а вовсе не интересно и не смешно, если вы покажете ему мультфильм для семилеток.</a:t>
            </a:r>
            <a:endParaRPr lang="ru-RU" sz="1600" dirty="0">
              <a:latin typeface="Cambria" pitchFamily="18" charset="0"/>
              <a:ea typeface="Cambria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714612" y="142852"/>
            <a:ext cx="3429024" cy="9286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Правило №4. </a:t>
            </a:r>
          </a:p>
          <a:p>
            <a:pPr algn="ctr"/>
            <a:r>
              <a:rPr lang="ru-RU" b="1" dirty="0" smtClean="0"/>
              <a:t>Подбирая мультфильм, учитывайте возраст ребенка!</a:t>
            </a:r>
            <a:endParaRPr lang="ru-RU" dirty="0"/>
          </a:p>
        </p:txBody>
      </p:sp>
      <p:pic>
        <p:nvPicPr>
          <p:cNvPr id="17412" name="Picture 4" descr="http://cdn.mos.cms.futurecdn.net/gxZQYi5d3M2WYoQVovu9JX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4786322"/>
            <a:ext cx="2071702" cy="1714512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</p:pic>
      <p:pic>
        <p:nvPicPr>
          <p:cNvPr id="17414" name="Picture 6" descr="https://im0-tub-ru.yandex.net/i?id=5746a753c942db8b441a9cd527324905-l&amp;n=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6" y="2643182"/>
            <a:ext cx="2071702" cy="1928826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</p:pic>
      <p:pic>
        <p:nvPicPr>
          <p:cNvPr id="17416" name="Picture 8" descr="https://images.hdqwalls.com/download/judy-hoops-and-nick-1600x90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00364" y="2571744"/>
            <a:ext cx="2608187" cy="1643074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</p:pic>
      <p:pic>
        <p:nvPicPr>
          <p:cNvPr id="17418" name="Picture 10" descr="https://www.vse-skazki.com/_dr/4/46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00364" y="4429132"/>
            <a:ext cx="2571768" cy="2000264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</p:pic>
      <p:pic>
        <p:nvPicPr>
          <p:cNvPr id="17420" name="Picture 12" descr="http://cdn01.ru/files/users/images/15/f2/15f26686491f7e450674c32d2a172d20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786446" y="2643182"/>
            <a:ext cx="2928958" cy="1571636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</p:pic>
      <p:pic>
        <p:nvPicPr>
          <p:cNvPr id="17424" name="Picture 16" descr="https://avatars.mds.yandex.net/get-pdb/1893403/ee5661ba-f751-4066-a41b-7724036e1053/s1200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715008" y="4429132"/>
            <a:ext cx="2928958" cy="2000264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</p:pic>
      <p:sp>
        <p:nvSpPr>
          <p:cNvPr id="13" name="TextBox 12"/>
          <p:cNvSpPr txBox="1"/>
          <p:nvPr/>
        </p:nvSpPr>
        <p:spPr>
          <a:xfrm>
            <a:off x="1000100" y="2285992"/>
            <a:ext cx="18573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0+</a:t>
            </a:r>
            <a:endParaRPr lang="ru-RU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3357554" y="2214554"/>
            <a:ext cx="13573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6+</a:t>
            </a:r>
            <a:endParaRPr lang="ru-RU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6572264" y="2214554"/>
            <a:ext cx="1143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12+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76270"/>
          </a:xfrm>
          <a:solidFill>
            <a:schemeClr val="bg2">
              <a:lumMod val="75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2400" dirty="0" smtClean="0"/>
              <a:t>«Пусть лучше смотрит, а не меня дергает!»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1857340"/>
            <a:ext cx="9144000" cy="5000660"/>
          </a:xfrm>
        </p:spPr>
        <p:txBody>
          <a:bodyPr>
            <a:normAutofit fontScale="92500" lnSpcReduction="20000"/>
          </a:bodyPr>
          <a:lstStyle/>
          <a:p>
            <a:pPr marL="0" indent="274320">
              <a:spcBef>
                <a:spcPts val="0"/>
              </a:spcBef>
            </a:pPr>
            <a:r>
              <a:rPr lang="ru-RU" sz="1800" b="1" dirty="0" smtClean="0"/>
              <a:t>                                                                                                                          Бесподобный мистер            </a:t>
            </a:r>
          </a:p>
          <a:p>
            <a:pPr marL="0" indent="274320">
              <a:spcBef>
                <a:spcPts val="0"/>
              </a:spcBef>
            </a:pPr>
            <a:r>
              <a:rPr lang="ru-RU" sz="1800" b="1" dirty="0" smtClean="0"/>
              <a:t>                                                                                                                                    Фокс (2009)</a:t>
            </a:r>
            <a:endParaRPr lang="ru-RU" sz="2000" dirty="0" smtClean="0">
              <a:latin typeface="Cambria" pitchFamily="18" charset="0"/>
              <a:ea typeface="Cambria" pitchFamily="18" charset="0"/>
            </a:endParaRPr>
          </a:p>
          <a:p>
            <a:pPr marL="0" indent="274320">
              <a:spcBef>
                <a:spcPts val="0"/>
              </a:spcBef>
            </a:pPr>
            <a:endParaRPr lang="ru-RU" sz="2000" dirty="0" smtClean="0">
              <a:latin typeface="Cambria" pitchFamily="18" charset="0"/>
              <a:ea typeface="Cambria" pitchFamily="18" charset="0"/>
            </a:endParaRPr>
          </a:p>
          <a:p>
            <a:pPr>
              <a:buNone/>
            </a:pPr>
            <a:r>
              <a:rPr lang="ru-RU" sz="2000" b="1" dirty="0" smtClean="0">
                <a:latin typeface="Cambria" pitchFamily="18" charset="0"/>
                <a:ea typeface="Cambria" pitchFamily="18" charset="0"/>
              </a:rPr>
              <a:t>                                                                </a:t>
            </a:r>
            <a:r>
              <a:rPr lang="ru-RU" sz="2000" b="1" dirty="0" smtClean="0"/>
              <a:t> Кто подставил</a:t>
            </a:r>
          </a:p>
          <a:p>
            <a:r>
              <a:rPr lang="ru-RU" sz="2000" b="1" dirty="0" smtClean="0"/>
              <a:t>                                                    кролика Роджера (1988)</a:t>
            </a:r>
            <a:endParaRPr lang="ru-RU" sz="2000" dirty="0" smtClean="0"/>
          </a:p>
          <a:p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    </a:t>
            </a:r>
            <a:r>
              <a:rPr lang="ru-RU" sz="1600" b="1" dirty="0" smtClean="0"/>
              <a:t>Труп невесты (2005)</a:t>
            </a:r>
            <a:endParaRPr lang="ru-RU" sz="1800" dirty="0" smtClean="0">
              <a:latin typeface="Cambria" pitchFamily="18" charset="0"/>
              <a:ea typeface="Cambria" pitchFamily="18" charset="0"/>
            </a:endParaRPr>
          </a:p>
          <a:p>
            <a:pPr marL="0" indent="274320">
              <a:spcBef>
                <a:spcPts val="0"/>
              </a:spcBef>
              <a:buNone/>
            </a:pPr>
            <a:r>
              <a:rPr lang="ru-RU" sz="1600" b="1" dirty="0" smtClean="0"/>
              <a:t>                                                                                                                                   </a:t>
            </a:r>
            <a:r>
              <a:rPr lang="ru-RU" sz="1600" b="1" dirty="0" smtClean="0"/>
              <a:t>Каролина </a:t>
            </a:r>
            <a:r>
              <a:rPr lang="ru-RU" sz="1600" b="1" dirty="0" smtClean="0"/>
              <a:t>в Стране Кошмаров (2009)</a:t>
            </a:r>
            <a:endParaRPr lang="ru-RU" sz="1800" dirty="0" smtClean="0">
              <a:latin typeface="Cambria" pitchFamily="18" charset="0"/>
              <a:ea typeface="Cambria" pitchFamily="18" charset="0"/>
            </a:endParaRPr>
          </a:p>
          <a:p>
            <a:pPr marL="0" indent="274320">
              <a:spcBef>
                <a:spcPts val="0"/>
              </a:spcBef>
              <a:buNone/>
            </a:pPr>
            <a:endParaRPr lang="ru-RU" sz="1800" dirty="0" smtClean="0">
              <a:latin typeface="Cambria" pitchFamily="18" charset="0"/>
              <a:ea typeface="Cambria" pitchFamily="18" charset="0"/>
            </a:endParaRPr>
          </a:p>
          <a:p>
            <a:pPr marL="0" indent="274320">
              <a:spcBef>
                <a:spcPts val="0"/>
              </a:spcBef>
              <a:buNone/>
            </a:pPr>
            <a:endParaRPr lang="ru-RU" sz="1800" dirty="0" smtClean="0">
              <a:latin typeface="Cambria" pitchFamily="18" charset="0"/>
              <a:ea typeface="Cambria" pitchFamily="18" charset="0"/>
            </a:endParaRPr>
          </a:p>
          <a:p>
            <a:pPr marL="0" indent="274320">
              <a:spcBef>
                <a:spcPts val="0"/>
              </a:spcBef>
              <a:buNone/>
            </a:pPr>
            <a:endParaRPr lang="ru-RU" sz="1800" dirty="0" smtClean="0">
              <a:latin typeface="Cambria" pitchFamily="18" charset="0"/>
              <a:ea typeface="Cambria" pitchFamily="18" charset="0"/>
            </a:endParaRPr>
          </a:p>
          <a:p>
            <a:pPr marL="0" indent="274320">
              <a:spcBef>
                <a:spcPts val="0"/>
              </a:spcBef>
              <a:buNone/>
            </a:pPr>
            <a:endParaRPr lang="ru-RU" sz="1800" dirty="0" smtClean="0">
              <a:latin typeface="Cambria" pitchFamily="18" charset="0"/>
              <a:ea typeface="Cambria" pitchFamily="18" charset="0"/>
            </a:endParaRPr>
          </a:p>
          <a:p>
            <a:pPr marL="0" indent="274320">
              <a:spcBef>
                <a:spcPts val="0"/>
              </a:spcBef>
              <a:buNone/>
            </a:pPr>
            <a:endParaRPr lang="ru-RU" sz="1800" dirty="0" smtClean="0">
              <a:latin typeface="Cambria" pitchFamily="18" charset="0"/>
              <a:ea typeface="Cambria" pitchFamily="18" charset="0"/>
            </a:endParaRPr>
          </a:p>
          <a:p>
            <a:pPr marL="0" indent="274320">
              <a:spcBef>
                <a:spcPts val="0"/>
              </a:spcBef>
              <a:buNone/>
            </a:pPr>
            <a:endParaRPr lang="ru-RU" sz="1800" dirty="0" smtClean="0">
              <a:latin typeface="Cambria" pitchFamily="18" charset="0"/>
              <a:ea typeface="Cambria" pitchFamily="18" charset="0"/>
            </a:endParaRPr>
          </a:p>
          <a:p>
            <a:pPr marL="0" indent="274320">
              <a:spcBef>
                <a:spcPts val="0"/>
              </a:spcBef>
              <a:buNone/>
            </a:pPr>
            <a:endParaRPr lang="ru-RU" sz="1800" dirty="0" smtClean="0">
              <a:latin typeface="Cambria" pitchFamily="18" charset="0"/>
              <a:ea typeface="Cambria" pitchFamily="18" charset="0"/>
            </a:endParaRPr>
          </a:p>
          <a:p>
            <a:pPr marL="0" indent="274320">
              <a:spcBef>
                <a:spcPts val="0"/>
              </a:spcBef>
              <a:buNone/>
            </a:pPr>
            <a:endParaRPr lang="ru-RU" sz="1800" dirty="0" smtClean="0">
              <a:latin typeface="Cambria" pitchFamily="18" charset="0"/>
              <a:ea typeface="Cambria" pitchFamily="18" charset="0"/>
            </a:endParaRPr>
          </a:p>
          <a:p>
            <a:pPr marL="0" indent="274320">
              <a:spcBef>
                <a:spcPts val="0"/>
              </a:spcBef>
              <a:buNone/>
            </a:pPr>
            <a:r>
              <a:rPr lang="ru-RU" sz="1800" dirty="0" smtClean="0">
                <a:latin typeface="Cambria" pitchFamily="18" charset="0"/>
                <a:ea typeface="Cambria" pitchFamily="18" charset="0"/>
              </a:rPr>
              <a:t>Посадил свое чадо перед экраном – тишина и покой на достаточно продолжительное время обеспечены. Правда, нет никакой гарантии, что ребенок не проснется ночью от кошмарных сновидений по мотивам «любимых мультфильмов» или не будет драться в детском саду, имитируя манеру борьбы любимого монстра.</a:t>
            </a:r>
            <a:br>
              <a:rPr lang="ru-RU" sz="1800" dirty="0" smtClean="0">
                <a:latin typeface="Cambria" pitchFamily="18" charset="0"/>
                <a:ea typeface="Cambria" pitchFamily="18" charset="0"/>
              </a:rPr>
            </a:br>
            <a:endParaRPr lang="ru-RU" sz="1800" dirty="0">
              <a:latin typeface="Cambria" pitchFamily="18" charset="0"/>
              <a:ea typeface="Cambria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928926" y="1142984"/>
            <a:ext cx="3071834" cy="12858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Правило №5. </a:t>
            </a:r>
          </a:p>
          <a:p>
            <a:pPr algn="ctr"/>
            <a:r>
              <a:rPr lang="ru-RU" b="1" dirty="0" smtClean="0"/>
              <a:t>Не используйте мультфильмы</a:t>
            </a:r>
            <a:r>
              <a:rPr lang="ru-RU" dirty="0" smtClean="0"/>
              <a:t> </a:t>
            </a:r>
            <a:r>
              <a:rPr lang="ru-RU" b="1" dirty="0" smtClean="0"/>
              <a:t>чтобы просто занять ребенка  </a:t>
            </a:r>
            <a:endParaRPr lang="ru-RU" b="1" dirty="0"/>
          </a:p>
        </p:txBody>
      </p:sp>
      <p:pic>
        <p:nvPicPr>
          <p:cNvPr id="18434" name="Picture 2" descr="https://avatars.mds.yandex.net/get-zen_doc/1594475/pub_5cb2fd9ad5992400b3607f1b_5cb2ff8919ea8500b3f600e8/scale_12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928802"/>
            <a:ext cx="2071702" cy="1500181"/>
          </a:xfrm>
          <a:prstGeom prst="rect">
            <a:avLst/>
          </a:prstGeom>
          <a:noFill/>
        </p:spPr>
      </p:pic>
      <p:pic>
        <p:nvPicPr>
          <p:cNvPr id="18436" name="Picture 4" descr="https://avatars.mds.yandex.net/get-zen_doc/46847/pub_5cb2fd9ad5992400b3607f1b_5cb3015e57a23700b3c322b2/scale_12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3857628"/>
            <a:ext cx="2143140" cy="1482917"/>
          </a:xfrm>
          <a:prstGeom prst="rect">
            <a:avLst/>
          </a:prstGeom>
          <a:noFill/>
        </p:spPr>
      </p:pic>
      <p:pic>
        <p:nvPicPr>
          <p:cNvPr id="18438" name="Picture 6" descr="https://avatars.mds.yandex.net/get-zen_doc/196027/pub_5cb2fd9ad5992400b3607f1b_5cb30010055e1f00b3ef555e/scale_120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86050" y="3143248"/>
            <a:ext cx="3071802" cy="2071702"/>
          </a:xfrm>
          <a:prstGeom prst="rect">
            <a:avLst/>
          </a:prstGeom>
          <a:noFill/>
        </p:spPr>
      </p:pic>
      <p:pic>
        <p:nvPicPr>
          <p:cNvPr id="18442" name="Picture 10" descr="https://avatars.mds.yandex.net/get-zen_doc/1874839/pub_5cb2fd9ad5992400b3607f1b_5cb3029993828900b32ec54d/scale_1200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143636" y="2285992"/>
            <a:ext cx="2653410" cy="1428760"/>
          </a:xfrm>
          <a:prstGeom prst="rect">
            <a:avLst/>
          </a:prstGeom>
          <a:noFill/>
        </p:spPr>
      </p:pic>
      <p:pic>
        <p:nvPicPr>
          <p:cNvPr id="18444" name="Picture 12" descr="https://avatars.mds.yandex.net/get-zen_doc/1583807/pub_5cb2fd9ad5992400b3607f1b_5cb3060eaa531e00b3c7030c/scale_120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43636" y="4000504"/>
            <a:ext cx="2643206" cy="1486803"/>
          </a:xfrm>
          <a:prstGeom prst="rect">
            <a:avLst/>
          </a:prstGeom>
          <a:noFill/>
        </p:spPr>
      </p:pic>
      <p:sp>
        <p:nvSpPr>
          <p:cNvPr id="12" name="Умножение 11"/>
          <p:cNvSpPr/>
          <p:nvPr/>
        </p:nvSpPr>
        <p:spPr>
          <a:xfrm>
            <a:off x="214282" y="2285992"/>
            <a:ext cx="2286016" cy="1143008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3" name="Умножение 12"/>
          <p:cNvSpPr/>
          <p:nvPr/>
        </p:nvSpPr>
        <p:spPr>
          <a:xfrm>
            <a:off x="214282" y="4286256"/>
            <a:ext cx="2286016" cy="1143008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Умножение 13"/>
          <p:cNvSpPr/>
          <p:nvPr/>
        </p:nvSpPr>
        <p:spPr>
          <a:xfrm>
            <a:off x="6357950" y="2643182"/>
            <a:ext cx="2286016" cy="1143008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Умножение 14"/>
          <p:cNvSpPr/>
          <p:nvPr/>
        </p:nvSpPr>
        <p:spPr>
          <a:xfrm>
            <a:off x="3000364" y="3571876"/>
            <a:ext cx="2786082" cy="1428760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Умножение 15"/>
          <p:cNvSpPr/>
          <p:nvPr/>
        </p:nvSpPr>
        <p:spPr>
          <a:xfrm>
            <a:off x="6357950" y="4143380"/>
            <a:ext cx="2286016" cy="1285884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428596" y="1500174"/>
            <a:ext cx="20876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Дом-монстр (2006)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76270"/>
          </a:xfrm>
          <a:solidFill>
            <a:schemeClr val="bg2">
              <a:lumMod val="75000"/>
            </a:schemeClr>
          </a:solidFill>
        </p:spPr>
        <p:txBody>
          <a:bodyPr/>
          <a:lstStyle/>
          <a:p>
            <a:pPr algn="ctr"/>
            <a:r>
              <a:rPr lang="ru-RU" b="1" dirty="0" err="1" smtClean="0"/>
              <a:t>Антиинструкция</a:t>
            </a:r>
            <a:r>
              <a:rPr lang="ru-RU" b="1" dirty="0" smtClean="0"/>
              <a:t> для родителей!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solidFill>
            <a:schemeClr val="bg2">
              <a:lumMod val="50000"/>
            </a:schemeClr>
          </a:solidFill>
        </p:spPr>
        <p:txBody>
          <a:bodyPr/>
          <a:lstStyle/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sz="2400" dirty="0" smtClean="0"/>
              <a:t>Чтобы понять, почему детям вредно смотреть телевизор, сделайте следующее:</a:t>
            </a:r>
            <a:br>
              <a:rPr lang="ru-RU" sz="2400" dirty="0" smtClean="0"/>
            </a:br>
            <a:r>
              <a:rPr lang="ru-RU" sz="2400" dirty="0" smtClean="0">
                <a:solidFill>
                  <a:srgbClr val="FFC000"/>
                </a:solidFill>
              </a:rPr>
              <a:t>1. Включите телевизор.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>
                <a:solidFill>
                  <a:srgbClr val="92D050"/>
                </a:solidFill>
              </a:rPr>
              <a:t>2. Посмотрите передачи каждого канала, хотя бы по 10 минут.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>
                <a:solidFill>
                  <a:srgbClr val="C00000"/>
                </a:solidFill>
              </a:rPr>
              <a:t>3. А теперь ответьте на вопрос: «Каким вырастет ваш ребенок, если хотя бы полчаса в день он будет смотреть эти телеканалы?» </a:t>
            </a:r>
            <a:br>
              <a:rPr lang="ru-RU" sz="2400" dirty="0" smtClean="0">
                <a:solidFill>
                  <a:srgbClr val="C00000"/>
                </a:solidFill>
              </a:rPr>
            </a:br>
            <a:endParaRPr lang="ru-RU" sz="24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76270"/>
          </a:xfrm>
          <a:solidFill>
            <a:schemeClr val="bg2"/>
          </a:solidFill>
        </p:spPr>
        <p:txBody>
          <a:bodyPr/>
          <a:lstStyle/>
          <a:p>
            <a:pPr algn="ctr"/>
            <a:r>
              <a:rPr lang="ru-RU" dirty="0" smtClean="0"/>
              <a:t>Создайте свою фильмотеку!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071546"/>
            <a:ext cx="8229600" cy="5085414"/>
          </a:xfrm>
        </p:spPr>
        <p:txBody>
          <a:bodyPr>
            <a:normAutofit/>
          </a:bodyPr>
          <a:lstStyle/>
          <a:p>
            <a:pPr marL="0" indent="274320">
              <a:spcBef>
                <a:spcPts val="0"/>
              </a:spcBef>
              <a:buNone/>
            </a:pPr>
            <a:r>
              <a:rPr lang="ru-RU" sz="1800" dirty="0" smtClean="0">
                <a:latin typeface="Cambria" pitchFamily="18" charset="0"/>
                <a:ea typeface="Cambria" pitchFamily="18" charset="0"/>
              </a:rPr>
              <a:t>Лучше создать свою домашнюю фильмотеку, чтобы использовать мультфильмы и хорошие детские фильмы для воспитания ребенка. Есть мультики просто для развлечения, есть интересные, познавательные. А есть немало таких, которые именно воспитывают. Мультфильмы могут творить настоящие чудеса»!</a:t>
            </a:r>
            <a:endParaRPr lang="ru-RU" sz="1800" dirty="0">
              <a:latin typeface="Cambria" pitchFamily="18" charset="0"/>
              <a:ea typeface="Cambria" pitchFamily="18" charset="0"/>
            </a:endParaRPr>
          </a:p>
        </p:txBody>
      </p:sp>
      <p:pic>
        <p:nvPicPr>
          <p:cNvPr id="19458" name="Picture 2" descr="https://bookree.org/loader/img.php?dir=d583502b7730448697f4b93974ebdef3&amp;file=3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3357562"/>
            <a:ext cx="5643602" cy="321471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85720" y="2643182"/>
            <a:ext cx="8572560" cy="646331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Cambria" pitchFamily="18" charset="0"/>
                <a:ea typeface="Cambria" pitchFamily="18" charset="0"/>
              </a:rPr>
              <a:t>Ребенок не хочет умываться или чистить зубы –</a:t>
            </a:r>
          </a:p>
          <a:p>
            <a:pPr algn="ctr"/>
            <a:r>
              <a:rPr lang="ru-RU" dirty="0" smtClean="0">
                <a:latin typeface="Cambria" pitchFamily="18" charset="0"/>
                <a:ea typeface="Cambria" pitchFamily="18" charset="0"/>
              </a:rPr>
              <a:t>«Королева Зубная щетка» (1962 г.)</a:t>
            </a:r>
            <a:endParaRPr lang="ru-RU" dirty="0">
              <a:latin typeface="Cambria" pitchFamily="18" charset="0"/>
              <a:ea typeface="Cambr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28596" y="1214422"/>
            <a:ext cx="8286808" cy="646331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Cambria" pitchFamily="18" charset="0"/>
                <a:ea typeface="Cambria" pitchFamily="18" charset="0"/>
              </a:rPr>
              <a:t>Ребенок отказывается убирать игрушки, одеваться, есть – мультик «</a:t>
            </a:r>
            <a:r>
              <a:rPr lang="ru-RU" dirty="0" err="1" smtClean="0">
                <a:latin typeface="Cambria" pitchFamily="18" charset="0"/>
                <a:ea typeface="Cambria" pitchFamily="18" charset="0"/>
              </a:rPr>
              <a:t>Нехочуха</a:t>
            </a:r>
            <a:r>
              <a:rPr lang="ru-RU" dirty="0" smtClean="0">
                <a:latin typeface="Cambria" pitchFamily="18" charset="0"/>
                <a:ea typeface="Cambria" pitchFamily="18" charset="0"/>
              </a:rPr>
              <a:t>» (1986 г.)</a:t>
            </a:r>
            <a:endParaRPr lang="ru-RU" dirty="0">
              <a:latin typeface="Cambria" pitchFamily="18" charset="0"/>
              <a:ea typeface="Cambria" pitchFamily="18" charset="0"/>
            </a:endParaRPr>
          </a:p>
        </p:txBody>
      </p:sp>
      <p:pic>
        <p:nvPicPr>
          <p:cNvPr id="21506" name="Picture 2" descr="https://detstvo.md/wp-content/uploads/2016/05/maxresdefault-1-1024x57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2071678"/>
            <a:ext cx="8128057" cy="45720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чальная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Начальная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Начальная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419</TotalTime>
  <Words>532</Words>
  <Application>Microsoft Office PowerPoint</Application>
  <PresentationFormat>Экран (4:3)</PresentationFormat>
  <Paragraphs>78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7" baseType="lpstr">
      <vt:lpstr>Bookman Old Style</vt:lpstr>
      <vt:lpstr>Calibri</vt:lpstr>
      <vt:lpstr>Cambria</vt:lpstr>
      <vt:lpstr>Gill Sans MT</vt:lpstr>
      <vt:lpstr>Wingdings</vt:lpstr>
      <vt:lpstr>Wingdings 3</vt:lpstr>
      <vt:lpstr>Начальная</vt:lpstr>
      <vt:lpstr>Мультипликационные фильмы как средство воспитания</vt:lpstr>
      <vt:lpstr>О хороших мультфильмах и о том, как их определить.  Как понять, что мультфильм хороший? Что он будет воспитывать только хорошие качества в ребенке, не сделает его злым, агрессивным, тревожным?</vt:lpstr>
      <vt:lpstr>Презентация PowerPoint</vt:lpstr>
      <vt:lpstr>Презентация PowerPoint</vt:lpstr>
      <vt:lpstr>Презентация PowerPoint</vt:lpstr>
      <vt:lpstr>«Пусть лучше смотрит, а не меня дергает!»</vt:lpstr>
      <vt:lpstr>Антиинструкция для родителей!</vt:lpstr>
      <vt:lpstr>Создайте свою фильмотеку!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Мультфильмы, которые учат доброте </vt:lpstr>
      <vt:lpstr>Мультфильмы, которые помогают преодолевать трудности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Мультфильм как средство воспитания</dc:title>
  <dc:creator>Пользователь</dc:creator>
  <cp:lastModifiedBy>HOME</cp:lastModifiedBy>
  <cp:revision>50</cp:revision>
  <dcterms:created xsi:type="dcterms:W3CDTF">2020-04-20T06:31:10Z</dcterms:created>
  <dcterms:modified xsi:type="dcterms:W3CDTF">2023-04-07T10:55:37Z</dcterms:modified>
</cp:coreProperties>
</file>